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28803600" cy="36004500"/>
  <p:notesSz cx="6858000" cy="9144000"/>
  <p:defaultTextStyle>
    <a:defPPr>
      <a:defRPr lang="pt-BR"/>
    </a:defPPr>
    <a:lvl1pPr marL="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312" y="5304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83225" y="7567613"/>
            <a:ext cx="20412551" cy="1612868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35568" y="7567613"/>
            <a:ext cx="60767595" cy="1612868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35570" y="44105513"/>
            <a:ext cx="40590072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605700" y="44105513"/>
            <a:ext cx="40590075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marL="0" indent="0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  <a:prstGeom prst="rect">
            <a:avLst/>
          </a:prstGeom>
        </p:spPr>
        <p:txBody>
          <a:bodyPr vert="horz" lIns="370332" tIns="185166" rIns="370332" bIns="185166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E0046-8B12-42C4-9DAE-FF6B2AB55A7D}" type="datetimeFigureOut">
              <a:rPr lang="pt-BR" smtClean="0"/>
              <a:t>22/10/2015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2438F-57BA-49A3-BBEF-E155EE37088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320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745" indent="-1388745" algn="l" defTabSz="3703320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948" indent="-1157288" algn="l" defTabSz="3703320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1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-925830" algn="l" defTabSz="3703320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470" indent="-925830" algn="l" defTabSz="3703320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28803600" cy="612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620380" y="648322"/>
            <a:ext cx="220344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500" b="1" dirty="0" smtClean="0"/>
              <a:t>TÍTULO DO PROJETO</a:t>
            </a:r>
          </a:p>
          <a:p>
            <a:pPr algn="ctr"/>
            <a:r>
              <a:rPr lang="pt-BR" sz="6500" b="1" dirty="0" smtClean="0"/>
              <a:t>FONTE: CALIBRI 65 NEGRITO</a:t>
            </a:r>
            <a:endParaRPr lang="pt-BR" sz="65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864296" y="2957227"/>
            <a:ext cx="23546616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700" b="1" dirty="0" smtClean="0"/>
              <a:t>NOME DOS AUTORES;</a:t>
            </a:r>
            <a:r>
              <a:rPr lang="pt-BR" sz="5700" dirty="0" smtClean="0"/>
              <a:t> CALIBRI 57</a:t>
            </a:r>
          </a:p>
          <a:p>
            <a:pPr algn="ctr"/>
            <a:r>
              <a:rPr lang="pt-BR" sz="4000" b="1" baseline="30000" dirty="0" smtClean="0"/>
              <a:t>1</a:t>
            </a:r>
            <a:r>
              <a:rPr lang="pt-BR" sz="4000" dirty="0" smtClean="0"/>
              <a:t>Acadêmica da Facu</a:t>
            </a:r>
            <a:r>
              <a:rPr lang="pt-BR" sz="4000" dirty="0" smtClean="0"/>
              <a:t>ldade de XXXXX/UFAM – </a:t>
            </a:r>
            <a:r>
              <a:rPr lang="pt-BR" sz="4000" dirty="0" smtClean="0"/>
              <a:t>Indicar fonte da Bolsa IC – </a:t>
            </a:r>
            <a:r>
              <a:rPr lang="pt-BR" sz="4000" dirty="0" err="1" smtClean="0"/>
              <a:t>Calibri</a:t>
            </a:r>
            <a:r>
              <a:rPr lang="pt-BR" sz="4000" dirty="0" smtClean="0"/>
              <a:t> 40</a:t>
            </a:r>
            <a:endParaRPr lang="pt-BR" sz="4000" dirty="0" smtClean="0">
              <a:solidFill>
                <a:srgbClr val="FF0000"/>
              </a:solidFill>
            </a:endParaRPr>
          </a:p>
          <a:p>
            <a:pPr algn="ctr"/>
            <a:r>
              <a:rPr lang="pt-BR" sz="4000" b="1" baseline="30000" dirty="0" smtClean="0"/>
              <a:t>2</a:t>
            </a:r>
            <a:r>
              <a:rPr lang="pt-BR" sz="4000" dirty="0" smtClean="0"/>
              <a:t>Professora Doutora - Faculdade de XXXX - XX/UFAM – </a:t>
            </a:r>
            <a:r>
              <a:rPr lang="pt-BR" sz="4000" dirty="0" err="1" smtClean="0"/>
              <a:t>Calibri</a:t>
            </a:r>
            <a:r>
              <a:rPr lang="pt-BR" sz="4000" dirty="0" smtClean="0"/>
              <a:t> 40 </a:t>
            </a:r>
          </a:p>
          <a:p>
            <a:pPr algn="ctr"/>
            <a:r>
              <a:rPr lang="pt-BR" sz="4000" b="1" baseline="30000" dirty="0" smtClean="0"/>
              <a:t>3</a:t>
            </a:r>
            <a:r>
              <a:rPr lang="pt-BR" sz="4000" dirty="0" smtClean="0"/>
              <a:t>Mestre – Faculdade de XXXX – XX/UFAM – </a:t>
            </a:r>
            <a:r>
              <a:rPr lang="pt-BR" sz="4000" dirty="0" err="1" smtClean="0"/>
              <a:t>Calibri</a:t>
            </a:r>
            <a:r>
              <a:rPr lang="pt-BR" sz="4000" dirty="0" smtClean="0"/>
              <a:t> 40  </a:t>
            </a:r>
            <a:endParaRPr lang="pt-BR" sz="5700" b="1" dirty="0"/>
          </a:p>
        </p:txBody>
      </p:sp>
      <p:pic>
        <p:nvPicPr>
          <p:cNvPr id="1026" name="Picture 2" descr="C:\Users\ASCOM-001\Desktop\backup\UFAM-DESIGN\Desktop\Design-Luana\PROPESP\Iniciacao-Cientifica-UFAM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18738" y="720330"/>
            <a:ext cx="2876550" cy="5040312"/>
          </a:xfrm>
          <a:prstGeom prst="rect">
            <a:avLst/>
          </a:prstGeom>
          <a:noFill/>
        </p:spPr>
      </p:pic>
      <p:sp>
        <p:nvSpPr>
          <p:cNvPr id="13" name="Retângulo 12"/>
          <p:cNvSpPr/>
          <p:nvPr/>
        </p:nvSpPr>
        <p:spPr>
          <a:xfrm>
            <a:off x="1080320" y="6535026"/>
            <a:ext cx="13393488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6215082" y="6631083"/>
            <a:ext cx="3123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/>
              <a:t>INTRODUÇÃO</a:t>
            </a:r>
            <a:endParaRPr lang="pt-BR" sz="40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080320" y="7561090"/>
            <a:ext cx="1339348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 smtClean="0"/>
              <a:t>A  forma mais prevalente de câncer em boca é o carcinoma de células escamosas oral (CCEO), que representa em torno de 90% das neoplasias malignas orais. Entre os múltiplos fatores de risco relacionados ao CCEO, o </a:t>
            </a:r>
            <a:r>
              <a:rPr lang="pt-BR" sz="3200" dirty="0" err="1" smtClean="0"/>
              <a:t>papilomavírus</a:t>
            </a:r>
            <a:r>
              <a:rPr lang="pt-BR" sz="3200" dirty="0" smtClean="0"/>
              <a:t> humanos (HPV) é o vírus mais comumente citado na literatura como envolvido na </a:t>
            </a:r>
            <a:r>
              <a:rPr lang="pt-BR" sz="3200" dirty="0" err="1" smtClean="0"/>
              <a:t>carcinogênese</a:t>
            </a:r>
            <a:r>
              <a:rPr lang="pt-BR" sz="3200" dirty="0" smtClean="0"/>
              <a:t> oral. Além do HPV, múltiplos fatores de risco estão envolvidos, tais como: o fumo e o álcool. </a:t>
            </a:r>
            <a:r>
              <a:rPr lang="pt-BR" sz="3200" dirty="0" smtClean="0"/>
              <a:t>Embora estes fatores etiológicos já estejam bem estabelecidos na </a:t>
            </a:r>
            <a:r>
              <a:rPr lang="pt-BR" sz="3200" dirty="0" err="1" smtClean="0"/>
              <a:t>carcinogênese</a:t>
            </a:r>
            <a:r>
              <a:rPr lang="pt-BR" sz="3200" dirty="0" smtClean="0"/>
              <a:t> oral, apenas um pequeno número de usuários desses produtos desenvolve câncer. </a:t>
            </a:r>
            <a:endParaRPr lang="pt-BR" sz="3200" dirty="0" smtClean="0"/>
          </a:p>
          <a:p>
            <a:pPr algn="just">
              <a:lnSpc>
                <a:spcPct val="150000"/>
              </a:lnSpc>
            </a:pPr>
            <a:endParaRPr lang="pt-BR" sz="3200" dirty="0"/>
          </a:p>
          <a:p>
            <a:pPr algn="just">
              <a:lnSpc>
                <a:spcPct val="150000"/>
              </a:lnSpc>
            </a:pPr>
            <a:r>
              <a:rPr lang="pt-BR" sz="3200" dirty="0" smtClean="0"/>
              <a:t>TEXTOS: CALIBRI ≤ 32</a:t>
            </a:r>
            <a:endParaRPr lang="pt-BR" sz="3200" dirty="0"/>
          </a:p>
        </p:txBody>
      </p:sp>
      <p:sp>
        <p:nvSpPr>
          <p:cNvPr id="17" name="Retângulo 16"/>
          <p:cNvSpPr/>
          <p:nvPr/>
        </p:nvSpPr>
        <p:spPr>
          <a:xfrm>
            <a:off x="1080320" y="16058034"/>
            <a:ext cx="13393488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5267881" y="16154091"/>
            <a:ext cx="5018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TÍTULOS – CALIBRI 40</a:t>
            </a:r>
            <a:endParaRPr lang="pt-BR" sz="4000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080320" y="17066146"/>
            <a:ext cx="1339348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b="1" dirty="0" smtClean="0"/>
              <a:t>Geral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3200" dirty="0"/>
              <a:t> </a:t>
            </a:r>
            <a:r>
              <a:rPr lang="pt-BR" sz="3200" dirty="0" smtClean="0"/>
              <a:t>Avaliar a presença do HPV através da técnica da PCR em casos de </a:t>
            </a:r>
            <a:r>
              <a:rPr lang="pt-BR" sz="3200" dirty="0" err="1" smtClean="0"/>
              <a:t>carcimoma</a:t>
            </a:r>
            <a:r>
              <a:rPr lang="pt-BR" sz="3200" dirty="0" smtClean="0"/>
              <a:t> de células escamosas oral.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pt-BR" sz="3200" dirty="0"/>
          </a:p>
          <a:p>
            <a:pPr algn="just">
              <a:lnSpc>
                <a:spcPct val="150000"/>
              </a:lnSpc>
            </a:pPr>
            <a:r>
              <a:rPr lang="pt-BR" sz="3200" b="1" dirty="0" smtClean="0"/>
              <a:t>Específicos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3200" dirty="0" smtClean="0"/>
              <a:t> Amplificar por PCR a região L1 do HPV e sequenciar os produtos amplificados para determinar o tipo de HPV envolvido.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3200" dirty="0"/>
              <a:t> </a:t>
            </a:r>
            <a:r>
              <a:rPr lang="pt-BR" sz="3200" dirty="0" smtClean="0"/>
              <a:t>Correlacionar os achados com dados referentes às características da população estudada (idade, confirmação histopatológica, hábitos, sexo </a:t>
            </a:r>
            <a:r>
              <a:rPr lang="pt-BR" sz="3200" dirty="0" err="1" smtClean="0"/>
              <a:t>etc</a:t>
            </a:r>
            <a:r>
              <a:rPr lang="pt-BR" sz="3200" dirty="0" smtClean="0"/>
              <a:t>).</a:t>
            </a:r>
            <a:endParaRPr lang="pt-BR" sz="3200" dirty="0"/>
          </a:p>
        </p:txBody>
      </p:sp>
      <p:sp>
        <p:nvSpPr>
          <p:cNvPr id="22" name="Retângulo 21"/>
          <p:cNvSpPr/>
          <p:nvPr/>
        </p:nvSpPr>
        <p:spPr>
          <a:xfrm>
            <a:off x="1080320" y="24194938"/>
            <a:ext cx="13393488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1030506" y="34503115"/>
            <a:ext cx="185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rgbClr val="007033"/>
                </a:solidFill>
              </a:rPr>
              <a:t>Realização</a:t>
            </a:r>
            <a:endParaRPr lang="pt-BR" sz="3000" b="1" dirty="0">
              <a:solidFill>
                <a:srgbClr val="007033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5437064" y="25347066"/>
            <a:ext cx="4680000" cy="900000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5879949" y="25481595"/>
            <a:ext cx="37942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b="1" dirty="0" smtClean="0"/>
              <a:t>EXTRAÇÃO DE DNA</a:t>
            </a:r>
            <a:endParaRPr lang="pt-BR" sz="3500" b="1" dirty="0"/>
          </a:p>
        </p:txBody>
      </p:sp>
      <p:sp>
        <p:nvSpPr>
          <p:cNvPr id="30" name="Retângulo 29"/>
          <p:cNvSpPr/>
          <p:nvPr/>
        </p:nvSpPr>
        <p:spPr>
          <a:xfrm>
            <a:off x="1080320" y="26961239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1386204" y="27088654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PCR – DNA </a:t>
            </a:r>
            <a:r>
              <a:rPr lang="pt-BR" sz="3200" b="1" dirty="0" err="1" smtClean="0"/>
              <a:t>Genômico</a:t>
            </a:r>
            <a:endParaRPr lang="pt-BR" sz="3200" b="1" dirty="0" smtClean="0"/>
          </a:p>
          <a:p>
            <a:pPr algn="ctr"/>
            <a:r>
              <a:rPr lang="pt-BR" sz="3200" b="1" dirty="0" smtClean="0"/>
              <a:t>(Viabilidade das amostras)</a:t>
            </a:r>
            <a:endParaRPr lang="pt-BR" sz="3200" b="1" dirty="0"/>
          </a:p>
        </p:txBody>
      </p:sp>
      <p:sp>
        <p:nvSpPr>
          <p:cNvPr id="32" name="Retângulo 31"/>
          <p:cNvSpPr/>
          <p:nvPr/>
        </p:nvSpPr>
        <p:spPr>
          <a:xfrm>
            <a:off x="1080320" y="29091682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1386204" y="29219097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err="1" smtClean="0"/>
              <a:t>Oligonucleotídeos</a:t>
            </a:r>
            <a:r>
              <a:rPr lang="pt-BR" sz="3200" b="1" dirty="0" smtClean="0"/>
              <a:t> ISO5G Região</a:t>
            </a:r>
          </a:p>
          <a:p>
            <a:pPr algn="ctr"/>
            <a:r>
              <a:rPr lang="pt-BR" sz="3200" b="1" dirty="0" err="1" smtClean="0"/>
              <a:t>Microssatélice</a:t>
            </a:r>
            <a:r>
              <a:rPr lang="pt-BR" sz="3200" b="1" dirty="0" smtClean="0"/>
              <a:t> (GATA)</a:t>
            </a:r>
            <a:r>
              <a:rPr lang="pt-BR" sz="3200" b="1" baseline="-25000" dirty="0" smtClean="0"/>
              <a:t>13</a:t>
            </a:r>
            <a:endParaRPr lang="pt-BR" sz="3200" b="1" baseline="-25000" dirty="0"/>
          </a:p>
        </p:txBody>
      </p:sp>
      <p:sp>
        <p:nvSpPr>
          <p:cNvPr id="34" name="Retângulo 33"/>
          <p:cNvSpPr/>
          <p:nvPr/>
        </p:nvSpPr>
        <p:spPr>
          <a:xfrm>
            <a:off x="1080320" y="31359834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1386204" y="31487249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Eletroforese em gel de </a:t>
            </a:r>
            <a:r>
              <a:rPr lang="pt-BR" sz="3200" b="1" dirty="0" err="1" smtClean="0"/>
              <a:t>agarose</a:t>
            </a:r>
            <a:endParaRPr lang="pt-BR" sz="3200" b="1" dirty="0" smtClean="0"/>
          </a:p>
          <a:p>
            <a:pPr algn="ctr"/>
            <a:r>
              <a:rPr lang="pt-BR" sz="3200" b="1" dirty="0" smtClean="0"/>
              <a:t>2,5%</a:t>
            </a:r>
            <a:endParaRPr lang="pt-BR" sz="3200" b="1" dirty="0"/>
          </a:p>
        </p:txBody>
      </p:sp>
      <p:sp>
        <p:nvSpPr>
          <p:cNvPr id="36" name="Retângulo 35"/>
          <p:cNvSpPr/>
          <p:nvPr/>
        </p:nvSpPr>
        <p:spPr>
          <a:xfrm>
            <a:off x="8137104" y="26961239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CaixaDeTexto 36"/>
          <p:cNvSpPr txBox="1"/>
          <p:nvPr/>
        </p:nvSpPr>
        <p:spPr>
          <a:xfrm>
            <a:off x="8442988" y="27088654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PCR (MY09/MY11) seguido de </a:t>
            </a:r>
            <a:r>
              <a:rPr lang="pt-BR" sz="3200" b="1" i="1" dirty="0" err="1" smtClean="0"/>
              <a:t>Nested</a:t>
            </a:r>
            <a:r>
              <a:rPr lang="pt-BR" sz="3200" b="1" i="1" dirty="0" smtClean="0"/>
              <a:t> </a:t>
            </a:r>
            <a:r>
              <a:rPr lang="pt-BR" sz="3200" b="1" dirty="0" smtClean="0"/>
              <a:t>PCR (GP5/GP6)</a:t>
            </a:r>
            <a:endParaRPr lang="pt-BR" sz="3200" b="1" dirty="0"/>
          </a:p>
        </p:txBody>
      </p:sp>
      <p:sp>
        <p:nvSpPr>
          <p:cNvPr id="38" name="Retângulo 37"/>
          <p:cNvSpPr/>
          <p:nvPr/>
        </p:nvSpPr>
        <p:spPr>
          <a:xfrm>
            <a:off x="8137104" y="29055578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aixaDeTexto 38"/>
          <p:cNvSpPr txBox="1"/>
          <p:nvPr/>
        </p:nvSpPr>
        <p:spPr>
          <a:xfrm>
            <a:off x="8442988" y="29182993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Eletroforese em gel de </a:t>
            </a:r>
          </a:p>
          <a:p>
            <a:pPr algn="ctr"/>
            <a:r>
              <a:rPr lang="pt-BR" sz="3200" b="1" dirty="0" err="1" smtClean="0"/>
              <a:t>agarose</a:t>
            </a:r>
            <a:r>
              <a:rPr lang="pt-BR" sz="3200" b="1" dirty="0" smtClean="0"/>
              <a:t> 1,5%</a:t>
            </a:r>
            <a:endParaRPr lang="pt-BR" sz="3200" b="1" dirty="0"/>
          </a:p>
        </p:txBody>
      </p:sp>
      <p:sp>
        <p:nvSpPr>
          <p:cNvPr id="40" name="Retângulo 39"/>
          <p:cNvSpPr/>
          <p:nvPr/>
        </p:nvSpPr>
        <p:spPr>
          <a:xfrm>
            <a:off x="8137104" y="31359834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/>
          <p:cNvSpPr txBox="1"/>
          <p:nvPr/>
        </p:nvSpPr>
        <p:spPr>
          <a:xfrm>
            <a:off x="8442988" y="31487249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Análise dos resultados pelo programa Microsoft Excel 2003</a:t>
            </a:r>
            <a:endParaRPr lang="pt-BR" sz="3200" b="1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1008312" y="32907906"/>
            <a:ext cx="134654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 smtClean="0"/>
              <a:t>Figura 01: Fluxograma das etapas realizadas no Laboratório de Diagnóstico Molecular – CAM – UFAM; </a:t>
            </a:r>
            <a:endParaRPr lang="pt-BR" sz="2500" dirty="0"/>
          </a:p>
        </p:txBody>
      </p:sp>
      <p:sp>
        <p:nvSpPr>
          <p:cNvPr id="43" name="Seta para baixo 42"/>
          <p:cNvSpPr/>
          <p:nvPr/>
        </p:nvSpPr>
        <p:spPr>
          <a:xfrm>
            <a:off x="3708612" y="28443410"/>
            <a:ext cx="1008112" cy="504056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Seta para baixo 43"/>
          <p:cNvSpPr/>
          <p:nvPr/>
        </p:nvSpPr>
        <p:spPr>
          <a:xfrm>
            <a:off x="3708612" y="30603650"/>
            <a:ext cx="1008112" cy="504056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Seta para baixo 44"/>
          <p:cNvSpPr/>
          <p:nvPr/>
        </p:nvSpPr>
        <p:spPr>
          <a:xfrm>
            <a:off x="10765396" y="28443410"/>
            <a:ext cx="1008112" cy="504056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Seta para baixo 45"/>
          <p:cNvSpPr/>
          <p:nvPr/>
        </p:nvSpPr>
        <p:spPr>
          <a:xfrm>
            <a:off x="10765396" y="30603650"/>
            <a:ext cx="1008112" cy="504056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Seta para baixo 46"/>
          <p:cNvSpPr/>
          <p:nvPr/>
        </p:nvSpPr>
        <p:spPr>
          <a:xfrm rot="3179166">
            <a:off x="3859226" y="25577058"/>
            <a:ext cx="1008112" cy="131146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Seta para baixo 47"/>
          <p:cNvSpPr/>
          <p:nvPr/>
        </p:nvSpPr>
        <p:spPr>
          <a:xfrm rot="18420834" flipH="1">
            <a:off x="10692336" y="25560583"/>
            <a:ext cx="1008112" cy="131146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7" name="Picture 3" descr="C:\Users\ASCOM-001\Desktop\backup\UFAM-DESIGN\Desktop\Design-Luana\Logos\logo_ufam-01.png"/>
          <p:cNvPicPr>
            <a:picLocks noChangeAspect="1" noChangeArrowheads="1"/>
          </p:cNvPicPr>
          <p:nvPr/>
        </p:nvPicPr>
        <p:blipFill>
          <a:blip r:embed="rId3" cstate="print"/>
          <a:srcRect l="8103" t="13592" r="7122" b="12998"/>
          <a:stretch>
            <a:fillRect/>
          </a:stretch>
        </p:blipFill>
        <p:spPr bwMode="auto">
          <a:xfrm>
            <a:off x="3024536" y="33880114"/>
            <a:ext cx="1469725" cy="1800000"/>
          </a:xfrm>
          <a:prstGeom prst="rect">
            <a:avLst/>
          </a:prstGeom>
          <a:noFill/>
        </p:spPr>
      </p:pic>
      <p:sp>
        <p:nvSpPr>
          <p:cNvPr id="50" name="CaixaDeTexto 49"/>
          <p:cNvSpPr txBox="1"/>
          <p:nvPr/>
        </p:nvSpPr>
        <p:spPr>
          <a:xfrm>
            <a:off x="5105397" y="34503115"/>
            <a:ext cx="11594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rgbClr val="007033"/>
                </a:solidFill>
              </a:rPr>
              <a:t>Apoio</a:t>
            </a:r>
            <a:endParaRPr lang="pt-BR" sz="3000" b="1" dirty="0">
              <a:solidFill>
                <a:srgbClr val="007033"/>
              </a:solidFill>
            </a:endParaRPr>
          </a:p>
        </p:txBody>
      </p:sp>
      <p:sp>
        <p:nvSpPr>
          <p:cNvPr id="52" name="Retângulo 51"/>
          <p:cNvSpPr/>
          <p:nvPr/>
        </p:nvSpPr>
        <p:spPr>
          <a:xfrm>
            <a:off x="15193888" y="6526050"/>
            <a:ext cx="12529392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Retângulo 53"/>
          <p:cNvSpPr/>
          <p:nvPr/>
        </p:nvSpPr>
        <p:spPr>
          <a:xfrm>
            <a:off x="1080320" y="6526050"/>
            <a:ext cx="13393488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CaixaDeTexto 54"/>
          <p:cNvSpPr txBox="1"/>
          <p:nvPr/>
        </p:nvSpPr>
        <p:spPr>
          <a:xfrm>
            <a:off x="5051857" y="6613131"/>
            <a:ext cx="5450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TÍTULOS – CALIBRI 40</a:t>
            </a:r>
            <a:endParaRPr lang="pt-BR" sz="4000" b="1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15193888" y="7561090"/>
            <a:ext cx="125293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dirty="0" smtClean="0"/>
              <a:t>Dentre as 31 amostras de pacientes apresentando casos de carcinoma </a:t>
            </a:r>
            <a:r>
              <a:rPr lang="pt-BR" sz="2500" dirty="0" err="1" smtClean="0"/>
              <a:t>epidermóide</a:t>
            </a:r>
            <a:r>
              <a:rPr lang="pt-BR" sz="2500" dirty="0" smtClean="0"/>
              <a:t> oral, 29% (9/31) amostras foram positivas para a presença de HPV.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5193888" y="13547294"/>
            <a:ext cx="12529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dirty="0" smtClean="0"/>
              <a:t>Figura 04. Perfil </a:t>
            </a:r>
            <a:r>
              <a:rPr lang="pt-BR" sz="2500" dirty="0" err="1" smtClean="0"/>
              <a:t>eletroforético</a:t>
            </a:r>
            <a:r>
              <a:rPr lang="pt-BR" sz="2500" dirty="0" smtClean="0"/>
              <a:t> em gel de </a:t>
            </a:r>
            <a:r>
              <a:rPr lang="pt-BR" sz="2500" dirty="0" err="1" smtClean="0"/>
              <a:t>agarose</a:t>
            </a:r>
            <a:r>
              <a:rPr lang="pt-BR" sz="2500" dirty="0" smtClean="0"/>
              <a:t> 1,5% evidenciando-se um fragmento de 150pb resultante da amplificação por </a:t>
            </a:r>
            <a:r>
              <a:rPr lang="pt-BR" sz="2500" i="1" dirty="0" err="1" smtClean="0"/>
              <a:t>Nested</a:t>
            </a:r>
            <a:r>
              <a:rPr lang="pt-BR" sz="2500" dirty="0" smtClean="0"/>
              <a:t> PCR do gene L1, a partir dos iniciadores GP5 e GP6, evidenciando nas reações C08, C09, C11, C17, C18, C19, C22, C27, C31/Marcador = 100 </a:t>
            </a:r>
            <a:r>
              <a:rPr lang="pt-BR" sz="2500" dirty="0" err="1" smtClean="0"/>
              <a:t>pb</a:t>
            </a:r>
            <a:r>
              <a:rPr lang="pt-BR" sz="2500" dirty="0" smtClean="0"/>
              <a:t>; C+ = Controle positivo; </a:t>
            </a:r>
            <a:r>
              <a:rPr lang="pt-BR" sz="2500" dirty="0" err="1" smtClean="0"/>
              <a:t>Br</a:t>
            </a:r>
            <a:r>
              <a:rPr lang="pt-BR" sz="2500" dirty="0" smtClean="0"/>
              <a:t> = Branco.</a:t>
            </a:r>
          </a:p>
        </p:txBody>
      </p:sp>
      <p:pic>
        <p:nvPicPr>
          <p:cNvPr id="1028" name="Picture 4" descr="C:\Users\ASCOM-001\Desktop\backup\UFAM-DESIGN\Desktop\Design-Luana\PROPESP\figura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32684" y="8569202"/>
            <a:ext cx="8051800" cy="4737100"/>
          </a:xfrm>
          <a:prstGeom prst="rect">
            <a:avLst/>
          </a:prstGeom>
          <a:noFill/>
        </p:spPr>
      </p:pic>
      <p:pic>
        <p:nvPicPr>
          <p:cNvPr id="1029" name="Picture 5" descr="C:\Users\ASCOM-001\Desktop\backup\UFAM-DESIGN\Desktop\Design-Luana\PROPESP\tabel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193888" y="15370646"/>
            <a:ext cx="12293600" cy="10033000"/>
          </a:xfrm>
          <a:prstGeom prst="rect">
            <a:avLst/>
          </a:prstGeom>
          <a:noFill/>
        </p:spPr>
      </p:pic>
      <p:sp>
        <p:nvSpPr>
          <p:cNvPr id="60" name="Retângulo 59"/>
          <p:cNvSpPr/>
          <p:nvPr/>
        </p:nvSpPr>
        <p:spPr>
          <a:xfrm>
            <a:off x="15193888" y="26031242"/>
            <a:ext cx="12529392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CaixaDeTexto 62"/>
          <p:cNvSpPr txBox="1"/>
          <p:nvPr/>
        </p:nvSpPr>
        <p:spPr>
          <a:xfrm>
            <a:off x="15193888" y="27075258"/>
            <a:ext cx="1252939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500" dirty="0" smtClean="0"/>
              <a:t> O presente estudo demonstrou uma frequência de HPV de 29% em amostras da mucosa oral de pacientes com Carcinoma de Células Escamosas Orais.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/>
              <a:t> </a:t>
            </a:r>
            <a:r>
              <a:rPr lang="pt-BR" sz="2500" dirty="0" smtClean="0"/>
              <a:t>A idade predominante entre as pacientes que apresentam positividade para HPV (n = 9) variou entre os 38 e 67 anos, relativo a uma média de idade de 56 anos.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 smtClean="0"/>
              <a:t> A população estudada apresentou o típico físico da epidemiologia do câncer bucal, sendo constituída principalmente por homens, acima de 90%, com média de idade superior a 59 anos, tabagistas e consumidores de álcool.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/>
              <a:t> </a:t>
            </a:r>
            <a:r>
              <a:rPr lang="pt-BR" sz="2500" dirty="0" smtClean="0"/>
              <a:t>Dentre os 9 casos com positividade para o HPV, 100% das amostras apresentam tamanho da lesão extensa.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/>
              <a:t> </a:t>
            </a:r>
            <a:r>
              <a:rPr lang="pt-BR" sz="2500" dirty="0" smtClean="0"/>
              <a:t>Dos 31 pacientes, observou-se que dos 9 casos de carcinoma de células escamosas oral com positividade para o HPV, 3 deles tinham lesões localizadas no dorso da língua, 2 casos no soalho bucal, outro no palato mole, seguido de casos no palato duro e no rebordo alveolar.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/>
              <a:t> </a:t>
            </a:r>
            <a:r>
              <a:rPr lang="pt-BR" sz="2500" dirty="0" smtClean="0"/>
              <a:t>Dentre os pacientes com positividade para o HPV, 77,8$ dos casos trata-se de etilistas crônicos e fumantes com esse hábito há mais de 40 anos. </a:t>
            </a:r>
            <a:endParaRPr lang="pt-BR" sz="2500" dirty="0"/>
          </a:p>
        </p:txBody>
      </p:sp>
      <p:sp>
        <p:nvSpPr>
          <p:cNvPr id="64" name="Retângulo 63"/>
          <p:cNvSpPr/>
          <p:nvPr/>
        </p:nvSpPr>
        <p:spPr>
          <a:xfrm>
            <a:off x="15193888" y="32944011"/>
            <a:ext cx="12529392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/>
          <p:cNvSpPr txBox="1"/>
          <p:nvPr/>
        </p:nvSpPr>
        <p:spPr>
          <a:xfrm>
            <a:off x="19896602" y="33040068"/>
            <a:ext cx="3123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REFERÊNCIAS</a:t>
            </a:r>
            <a:endParaRPr lang="pt-BR" sz="4000" b="1" dirty="0"/>
          </a:p>
        </p:txBody>
      </p:sp>
      <p:sp>
        <p:nvSpPr>
          <p:cNvPr id="67" name="CaixaDeTexto 66"/>
          <p:cNvSpPr txBox="1"/>
          <p:nvPr/>
        </p:nvSpPr>
        <p:spPr>
          <a:xfrm>
            <a:off x="15193888" y="33988026"/>
            <a:ext cx="12529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 smtClean="0"/>
              <a:t>BENEVIDES-SANTOS, </a:t>
            </a:r>
            <a:r>
              <a:rPr lang="pt-BR" sz="1800" dirty="0" err="1" smtClean="0"/>
              <a:t>P.S.</a:t>
            </a:r>
            <a:r>
              <a:rPr lang="pt-BR" sz="1800" dirty="0" smtClean="0"/>
              <a:t> </a:t>
            </a:r>
            <a:r>
              <a:rPr lang="pt-BR" sz="1800" dirty="0" err="1" smtClean="0"/>
              <a:t>et</a:t>
            </a:r>
            <a:r>
              <a:rPr lang="pt-BR" sz="1800" dirty="0" smtClean="0"/>
              <a:t> al., </a:t>
            </a:r>
            <a:r>
              <a:rPr lang="pt-BR" sz="1800" b="1" dirty="0" smtClean="0"/>
              <a:t>Frequência da infecção pelo Vírus do Papiloma Humano (HPV) em lesões de câncer bucal e sua relação com o </a:t>
            </a:r>
            <a:r>
              <a:rPr lang="pt-BR" sz="1800" b="1" dirty="0" err="1" smtClean="0"/>
              <a:t>polimorfome</a:t>
            </a:r>
            <a:r>
              <a:rPr lang="pt-BR" sz="1800" b="1" dirty="0" smtClean="0"/>
              <a:t> de cólon 72 de p53 em pacientes atendidos no Estado do Amazonas. </a:t>
            </a:r>
            <a:r>
              <a:rPr lang="pt-BR" sz="1800" dirty="0" smtClean="0"/>
              <a:t>Programa Multi-Institucional de Pós-Graduação em Biotecnologia, 2006 – AM CASTRO, </a:t>
            </a:r>
            <a:r>
              <a:rPr lang="pt-BR" sz="1800" dirty="0" err="1" smtClean="0"/>
              <a:t>T.P.G.</a:t>
            </a:r>
            <a:r>
              <a:rPr lang="pt-BR" sz="1800" dirty="0" smtClean="0"/>
              <a:t>; BUSSOLOTI FILHO, I. </a:t>
            </a:r>
            <a:r>
              <a:rPr lang="pt-BR" sz="1800" b="1" dirty="0" smtClean="0"/>
              <a:t>Prevalência do </a:t>
            </a:r>
            <a:r>
              <a:rPr lang="pt-BR" sz="1800" b="1" dirty="0" err="1" smtClean="0"/>
              <a:t>papilomavírus</a:t>
            </a:r>
            <a:r>
              <a:rPr lang="pt-BR" sz="1800" b="1" dirty="0" smtClean="0"/>
              <a:t> humano (HPV) na cavidade oral e na </a:t>
            </a:r>
            <a:r>
              <a:rPr lang="pt-BR" sz="1800" b="1" dirty="0" err="1" smtClean="0"/>
              <a:t>orolaringe</a:t>
            </a:r>
            <a:r>
              <a:rPr lang="pt-BR" sz="1800" b="1" dirty="0" smtClean="0"/>
              <a:t>. </a:t>
            </a:r>
            <a:r>
              <a:rPr lang="pt-BR" sz="1800" dirty="0" smtClean="0"/>
              <a:t>Rev. Bras. </a:t>
            </a:r>
            <a:r>
              <a:rPr lang="pt-BR" sz="1800" dirty="0" err="1" smtClean="0"/>
              <a:t>Otorrinolaringol</a:t>
            </a:r>
            <a:r>
              <a:rPr lang="pt-BR" sz="1800" dirty="0" smtClean="0"/>
              <a:t>. vol. 72 no. 2 São Paulo Mar/</a:t>
            </a:r>
            <a:r>
              <a:rPr lang="pt-BR" sz="1800" dirty="0" err="1" smtClean="0"/>
              <a:t>Apr</a:t>
            </a:r>
            <a:r>
              <a:rPr lang="pt-BR" sz="1800" dirty="0" smtClean="0"/>
              <a:t>, 2006.</a:t>
            </a:r>
          </a:p>
          <a:p>
            <a:pPr algn="just"/>
            <a:r>
              <a:rPr lang="pt-BR" sz="1800" dirty="0" smtClean="0"/>
              <a:t>HERRERO, R, </a:t>
            </a:r>
            <a:r>
              <a:rPr lang="pt-BR" sz="1800" dirty="0" err="1" smtClean="0"/>
              <a:t>et</a:t>
            </a:r>
            <a:r>
              <a:rPr lang="pt-BR" sz="1800" dirty="0" smtClean="0"/>
              <a:t> </a:t>
            </a:r>
            <a:r>
              <a:rPr lang="pt-BR" sz="1800" dirty="0" err="1" smtClean="0"/>
              <a:t>al</a:t>
            </a:r>
            <a:r>
              <a:rPr lang="pt-BR" sz="1800" dirty="0" smtClean="0"/>
              <a:t>, </a:t>
            </a:r>
            <a:r>
              <a:rPr lang="pt-BR" sz="1800" b="1" dirty="0" err="1" smtClean="0"/>
              <a:t>Human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Papillomavirus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and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head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and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neck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cancer</a:t>
            </a:r>
            <a:r>
              <a:rPr lang="pt-BR" sz="1800" b="1" dirty="0" smtClean="0"/>
              <a:t>: a system </a:t>
            </a:r>
            <a:r>
              <a:rPr lang="pt-BR" sz="1800" b="1" dirty="0" err="1" smtClean="0"/>
              <a:t>atic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review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and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meta-analysis</a:t>
            </a:r>
            <a:r>
              <a:rPr lang="pt-BR" sz="1800" b="1" dirty="0" smtClean="0"/>
              <a:t>. </a:t>
            </a:r>
            <a:r>
              <a:rPr lang="pt-BR" sz="1800" dirty="0" err="1" smtClean="0"/>
              <a:t>Clinical</a:t>
            </a:r>
            <a:r>
              <a:rPr lang="pt-BR" sz="1800" dirty="0" smtClean="0"/>
              <a:t> </a:t>
            </a:r>
            <a:r>
              <a:rPr lang="pt-BR" sz="1800" dirty="0" err="1" smtClean="0"/>
              <a:t>otolaryngology</a:t>
            </a:r>
            <a:r>
              <a:rPr lang="pt-BR" sz="1800" dirty="0" smtClean="0"/>
              <a:t> </a:t>
            </a:r>
            <a:r>
              <a:rPr lang="pt-BR" sz="1800" dirty="0" err="1" smtClean="0"/>
              <a:t>and</a:t>
            </a:r>
            <a:r>
              <a:rPr lang="pt-BR" sz="1800" dirty="0" smtClean="0"/>
              <a:t> </a:t>
            </a:r>
            <a:r>
              <a:rPr lang="pt-BR" sz="1800" dirty="0" err="1" smtClean="0"/>
              <a:t>allied</a:t>
            </a:r>
            <a:r>
              <a:rPr lang="pt-BR" sz="1800" dirty="0" smtClean="0"/>
              <a:t> </a:t>
            </a:r>
            <a:r>
              <a:rPr lang="pt-BR" sz="1800" dirty="0" err="1" smtClean="0"/>
              <a:t>sciences</a:t>
            </a:r>
            <a:r>
              <a:rPr lang="pt-BR" sz="1800" dirty="0" smtClean="0"/>
              <a:t>, Oxford, v. 31, n.4, p. 259-266, </a:t>
            </a:r>
            <a:r>
              <a:rPr lang="pt-BR" sz="1800" dirty="0" err="1" smtClean="0"/>
              <a:t>Aug</a:t>
            </a:r>
            <a:r>
              <a:rPr lang="pt-BR" sz="1800" dirty="0" smtClean="0"/>
              <a:t>. 2006.</a:t>
            </a:r>
            <a:endParaRPr lang="pt-BR" sz="1800" dirty="0"/>
          </a:p>
        </p:txBody>
      </p:sp>
      <p:pic>
        <p:nvPicPr>
          <p:cNvPr id="1030" name="Picture 6" descr="c:\Users\ASCOM-001\Desktop\backup\UFAM-DESIGN\Desktop\Design-Luana\Logos\fapea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64896" y="33880114"/>
            <a:ext cx="2100000" cy="1800000"/>
          </a:xfrm>
          <a:prstGeom prst="rect">
            <a:avLst/>
          </a:prstGeom>
          <a:noFill/>
        </p:spPr>
      </p:pic>
      <p:pic>
        <p:nvPicPr>
          <p:cNvPr id="1031" name="Picture 7" descr="c:\Users\ASCOM-001\Desktop\backup\UFAM-DESIGN\Desktop\Design-Luana\Logos\logo-cnpq.png"/>
          <p:cNvPicPr>
            <a:picLocks noChangeAspect="1" noChangeArrowheads="1"/>
          </p:cNvPicPr>
          <p:nvPr/>
        </p:nvPicPr>
        <p:blipFill>
          <a:blip r:embed="rId7" cstate="print"/>
          <a:srcRect l="39867" t="6507" r="7503" b="37233"/>
          <a:stretch>
            <a:fillRect/>
          </a:stretch>
        </p:blipFill>
        <p:spPr bwMode="auto">
          <a:xfrm>
            <a:off x="8929192" y="34150114"/>
            <a:ext cx="2835000" cy="1260000"/>
          </a:xfrm>
          <a:prstGeom prst="rect">
            <a:avLst/>
          </a:prstGeom>
          <a:noFill/>
        </p:spPr>
      </p:pic>
      <p:sp>
        <p:nvSpPr>
          <p:cNvPr id="70" name="CaixaDeTexto 69"/>
          <p:cNvSpPr txBox="1"/>
          <p:nvPr/>
        </p:nvSpPr>
        <p:spPr>
          <a:xfrm>
            <a:off x="5040760" y="24290995"/>
            <a:ext cx="5018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TÍTULOS – CALIBRI 40</a:t>
            </a:r>
            <a:endParaRPr lang="pt-BR" sz="4000" b="1" dirty="0"/>
          </a:p>
        </p:txBody>
      </p:sp>
      <p:sp>
        <p:nvSpPr>
          <p:cNvPr id="71" name="CaixaDeTexto 70"/>
          <p:cNvSpPr txBox="1"/>
          <p:nvPr/>
        </p:nvSpPr>
        <p:spPr>
          <a:xfrm>
            <a:off x="18949401" y="6622107"/>
            <a:ext cx="5018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TÍTULOS – CALIBRI 40</a:t>
            </a:r>
            <a:endParaRPr lang="pt-BR" sz="4000" b="1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18949401" y="26127299"/>
            <a:ext cx="5018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TÍTULOS – CALIBRI 40</a:t>
            </a:r>
            <a:endParaRPr lang="pt-B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28803600" cy="612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620380" y="648322"/>
            <a:ext cx="220344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500" b="1" dirty="0" smtClean="0"/>
              <a:t>DETECÇÃO MOLECULAR E GENOTIPAGEM DO PAPILOMA VÍRUS HUMANO EM CARCINOMA DE CÉLULAS ESCAMOSAS ORAL</a:t>
            </a:r>
            <a:endParaRPr lang="pt-BR" sz="65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864296" y="2957227"/>
            <a:ext cx="23546616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700" b="1" dirty="0" smtClean="0"/>
              <a:t>MATHIAS, </a:t>
            </a:r>
            <a:r>
              <a:rPr lang="pt-BR" sz="5700" b="1" dirty="0" err="1" smtClean="0"/>
              <a:t>J.L.S.</a:t>
            </a:r>
            <a:r>
              <a:rPr lang="pt-BR" sz="5700" b="1" baseline="30000" dirty="0" smtClean="0"/>
              <a:t>1</a:t>
            </a:r>
            <a:r>
              <a:rPr lang="pt-BR" sz="5700" b="1" dirty="0" smtClean="0"/>
              <a:t>;</a:t>
            </a:r>
            <a:r>
              <a:rPr lang="pt-BR" sz="5700" dirty="0" smtClean="0"/>
              <a:t> DOS SANTOS, </a:t>
            </a:r>
            <a:r>
              <a:rPr lang="pt-BR" sz="5700" dirty="0" err="1" smtClean="0"/>
              <a:t>C.M.B.</a:t>
            </a:r>
            <a:r>
              <a:rPr lang="pt-BR" sz="5700" baseline="30000" dirty="0" smtClean="0"/>
              <a:t>2</a:t>
            </a:r>
            <a:r>
              <a:rPr lang="pt-BR" sz="5700" dirty="0" smtClean="0"/>
              <a:t>; FERREIRA, J.D.R.</a:t>
            </a:r>
            <a:r>
              <a:rPr lang="pt-BR" sz="5700" baseline="30000" dirty="0" smtClean="0"/>
              <a:t>3</a:t>
            </a:r>
            <a:r>
              <a:rPr lang="pt-BR" sz="5700" dirty="0" smtClean="0"/>
              <a:t>.</a:t>
            </a:r>
          </a:p>
          <a:p>
            <a:pPr algn="ctr"/>
            <a:r>
              <a:rPr lang="pt-BR" sz="4000" b="1" baseline="30000" dirty="0" smtClean="0"/>
              <a:t>1</a:t>
            </a:r>
            <a:r>
              <a:rPr lang="pt-BR" sz="4000" dirty="0" smtClean="0"/>
              <a:t>Acadêmica da Facu</a:t>
            </a:r>
            <a:r>
              <a:rPr lang="pt-BR" sz="4000" dirty="0" smtClean="0"/>
              <a:t>ldade de Ciências Farmacêuticas/UFAM – </a:t>
            </a:r>
            <a:r>
              <a:rPr lang="pt-BR" sz="4000" dirty="0" smtClean="0">
                <a:solidFill>
                  <a:srgbClr val="FF0000"/>
                </a:solidFill>
              </a:rPr>
              <a:t>Bolsista PAIC FAPEAM ou PIBIC/CNPq ou PIC/UFAM</a:t>
            </a:r>
          </a:p>
          <a:p>
            <a:pPr algn="ctr"/>
            <a:r>
              <a:rPr lang="pt-BR" sz="4000" b="1" baseline="30000" dirty="0" smtClean="0"/>
              <a:t>2</a:t>
            </a:r>
            <a:r>
              <a:rPr lang="pt-BR" sz="4000" dirty="0" smtClean="0"/>
              <a:t>Professora Doutora - Faculdade de Ciências Farmacêuticas - CAM/UFAM</a:t>
            </a:r>
          </a:p>
          <a:p>
            <a:pPr algn="ctr"/>
            <a:r>
              <a:rPr lang="pt-BR" sz="4000" b="1" baseline="30000" dirty="0" smtClean="0"/>
              <a:t>3</a:t>
            </a:r>
            <a:r>
              <a:rPr lang="pt-BR" sz="4000" dirty="0" smtClean="0"/>
              <a:t>Mestre – Faculdade de Ciências Farmacêuticas – CAM/UFAM</a:t>
            </a:r>
            <a:endParaRPr lang="pt-BR" sz="5700" b="1" dirty="0"/>
          </a:p>
        </p:txBody>
      </p:sp>
      <p:pic>
        <p:nvPicPr>
          <p:cNvPr id="1026" name="Picture 2" descr="C:\Users\ASCOM-001\Desktop\backup\UFAM-DESIGN\Desktop\Design-Luana\PROPESP\Iniciacao-Cientifica-UFAM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18738" y="720330"/>
            <a:ext cx="2876550" cy="5040312"/>
          </a:xfrm>
          <a:prstGeom prst="rect">
            <a:avLst/>
          </a:prstGeom>
          <a:noFill/>
        </p:spPr>
      </p:pic>
      <p:sp>
        <p:nvSpPr>
          <p:cNvPr id="13" name="Retângulo 12"/>
          <p:cNvSpPr/>
          <p:nvPr/>
        </p:nvSpPr>
        <p:spPr>
          <a:xfrm>
            <a:off x="1080320" y="6535026"/>
            <a:ext cx="13393488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6215082" y="6631083"/>
            <a:ext cx="3123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/>
              <a:t>INTRODUÇÃO</a:t>
            </a:r>
            <a:endParaRPr lang="pt-BR" sz="40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080320" y="7561090"/>
            <a:ext cx="13393488" cy="8141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 smtClean="0"/>
              <a:t>A  forma mais prevalente de câncer em boca é o carcinoma de células escamosas oral (CCEO), que representa em torno de 90% das neoplasias malignas orais. Entre os múltiplos fatores de risco relacionados ao CCEO, o </a:t>
            </a:r>
            <a:r>
              <a:rPr lang="pt-BR" sz="3200" dirty="0" err="1" smtClean="0"/>
              <a:t>papilomavírus</a:t>
            </a:r>
            <a:r>
              <a:rPr lang="pt-BR" sz="3200" dirty="0" smtClean="0"/>
              <a:t> humanos (HPV) é o vírus mais comumente citado na literatura como envolvido na </a:t>
            </a:r>
            <a:r>
              <a:rPr lang="pt-BR" sz="3200" dirty="0" err="1" smtClean="0"/>
              <a:t>carcinogênese</a:t>
            </a:r>
            <a:r>
              <a:rPr lang="pt-BR" sz="3200" dirty="0" smtClean="0"/>
              <a:t> oral. Além do HPV, múltiplos fatores de risco estão envolvidos, tais como: o fumo e o álcool. Embora estes fatores etiológicos já estejam bem estabelecidos na </a:t>
            </a:r>
            <a:r>
              <a:rPr lang="pt-BR" sz="3200" dirty="0" err="1" smtClean="0"/>
              <a:t>carcinogênese</a:t>
            </a:r>
            <a:r>
              <a:rPr lang="pt-BR" sz="3200" dirty="0" smtClean="0"/>
              <a:t> oral, apenas um pequeno número de usuários desses produtos desenvolve câncer. Este fato desperta a possibilidade de um possível envolvimento de outros fatores, potencializando o desenvolvimento de neoplasia maligna com origem no epitélio de revestimento (OLIVEIRA, SOARES, COSTA, 2002; SILVA </a:t>
            </a:r>
            <a:r>
              <a:rPr lang="pt-BR" sz="3200" dirty="0" err="1" smtClean="0"/>
              <a:t>et</a:t>
            </a:r>
            <a:r>
              <a:rPr lang="pt-BR" sz="3200" dirty="0" smtClean="0"/>
              <a:t> al., 2005). </a:t>
            </a:r>
            <a:endParaRPr lang="pt-BR" sz="3200" dirty="0"/>
          </a:p>
        </p:txBody>
      </p:sp>
      <p:sp>
        <p:nvSpPr>
          <p:cNvPr id="17" name="Retângulo 16"/>
          <p:cNvSpPr/>
          <p:nvPr/>
        </p:nvSpPr>
        <p:spPr>
          <a:xfrm>
            <a:off x="1080320" y="16058034"/>
            <a:ext cx="13393488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6215082" y="16154091"/>
            <a:ext cx="3123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OBJETIVO</a:t>
            </a:r>
            <a:endParaRPr lang="pt-BR" sz="4000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080320" y="17066146"/>
            <a:ext cx="1339348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b="1" dirty="0" smtClean="0"/>
              <a:t>Geral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3200" dirty="0"/>
              <a:t> </a:t>
            </a:r>
            <a:r>
              <a:rPr lang="pt-BR" sz="3200" dirty="0" smtClean="0"/>
              <a:t>Avaliar a presença do HPV através da técnica da PCR em casos de </a:t>
            </a:r>
            <a:r>
              <a:rPr lang="pt-BR" sz="3200" dirty="0" err="1" smtClean="0"/>
              <a:t>carcimoma</a:t>
            </a:r>
            <a:r>
              <a:rPr lang="pt-BR" sz="3200" dirty="0" smtClean="0"/>
              <a:t> de células escamosas oral.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pt-BR" sz="3200" dirty="0"/>
          </a:p>
          <a:p>
            <a:pPr algn="just">
              <a:lnSpc>
                <a:spcPct val="150000"/>
              </a:lnSpc>
            </a:pPr>
            <a:r>
              <a:rPr lang="pt-BR" sz="3200" b="1" dirty="0" smtClean="0"/>
              <a:t>Específicos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3200" dirty="0" smtClean="0"/>
              <a:t> Amplificar por PCR a região L1 do HPV e sequenciar os produtos amplificados para determinar o tipo de HPV envolvido.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3200" dirty="0"/>
              <a:t> </a:t>
            </a:r>
            <a:r>
              <a:rPr lang="pt-BR" sz="3200" dirty="0" smtClean="0"/>
              <a:t>Correlacionar os achados com dados referentes às características da população estudada (idade, confirmação histopatológica, hábitos, sexo </a:t>
            </a:r>
            <a:r>
              <a:rPr lang="pt-BR" sz="3200" dirty="0" err="1" smtClean="0"/>
              <a:t>etc</a:t>
            </a:r>
            <a:r>
              <a:rPr lang="pt-BR" sz="3200" dirty="0" smtClean="0"/>
              <a:t>).</a:t>
            </a:r>
            <a:endParaRPr lang="pt-BR" sz="3200" dirty="0"/>
          </a:p>
        </p:txBody>
      </p:sp>
      <p:sp>
        <p:nvSpPr>
          <p:cNvPr id="22" name="Retângulo 21"/>
          <p:cNvSpPr/>
          <p:nvPr/>
        </p:nvSpPr>
        <p:spPr>
          <a:xfrm>
            <a:off x="1080320" y="24194938"/>
            <a:ext cx="13393488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5879949" y="24290995"/>
            <a:ext cx="3794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METODOLOGIA</a:t>
            </a:r>
            <a:endParaRPr lang="pt-BR" sz="4000" b="1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1030506" y="34503115"/>
            <a:ext cx="1850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rgbClr val="007033"/>
                </a:solidFill>
              </a:rPr>
              <a:t>Realização</a:t>
            </a:r>
            <a:endParaRPr lang="pt-BR" sz="3000" b="1" dirty="0">
              <a:solidFill>
                <a:srgbClr val="007033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5437064" y="25347066"/>
            <a:ext cx="4680000" cy="900000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5879949" y="25481595"/>
            <a:ext cx="37942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b="1" dirty="0" smtClean="0"/>
              <a:t>EXTRAÇÃO DE DNA</a:t>
            </a:r>
            <a:endParaRPr lang="pt-BR" sz="3500" b="1" dirty="0"/>
          </a:p>
        </p:txBody>
      </p:sp>
      <p:sp>
        <p:nvSpPr>
          <p:cNvPr id="30" name="Retângulo 29"/>
          <p:cNvSpPr/>
          <p:nvPr/>
        </p:nvSpPr>
        <p:spPr>
          <a:xfrm>
            <a:off x="1080320" y="26961239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1386204" y="27088654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PCR – DNA </a:t>
            </a:r>
            <a:r>
              <a:rPr lang="pt-BR" sz="3200" b="1" dirty="0" err="1" smtClean="0"/>
              <a:t>Genômico</a:t>
            </a:r>
            <a:endParaRPr lang="pt-BR" sz="3200" b="1" dirty="0" smtClean="0"/>
          </a:p>
          <a:p>
            <a:pPr algn="ctr"/>
            <a:r>
              <a:rPr lang="pt-BR" sz="3200" b="1" dirty="0" smtClean="0"/>
              <a:t>(Viabilidade das amostras)</a:t>
            </a:r>
            <a:endParaRPr lang="pt-BR" sz="3200" b="1" dirty="0"/>
          </a:p>
        </p:txBody>
      </p:sp>
      <p:sp>
        <p:nvSpPr>
          <p:cNvPr id="32" name="Retângulo 31"/>
          <p:cNvSpPr/>
          <p:nvPr/>
        </p:nvSpPr>
        <p:spPr>
          <a:xfrm>
            <a:off x="1080320" y="29091682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1386204" y="29219097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err="1" smtClean="0"/>
              <a:t>Oligonucleotídeos</a:t>
            </a:r>
            <a:r>
              <a:rPr lang="pt-BR" sz="3200" b="1" dirty="0" smtClean="0"/>
              <a:t> ISO5G Região</a:t>
            </a:r>
          </a:p>
          <a:p>
            <a:pPr algn="ctr"/>
            <a:r>
              <a:rPr lang="pt-BR" sz="3200" b="1" dirty="0" err="1" smtClean="0"/>
              <a:t>Microssatélice</a:t>
            </a:r>
            <a:r>
              <a:rPr lang="pt-BR" sz="3200" b="1" dirty="0" smtClean="0"/>
              <a:t> (GATA)</a:t>
            </a:r>
            <a:r>
              <a:rPr lang="pt-BR" sz="3200" b="1" baseline="-25000" dirty="0" smtClean="0"/>
              <a:t>13</a:t>
            </a:r>
            <a:endParaRPr lang="pt-BR" sz="3200" b="1" baseline="-25000" dirty="0"/>
          </a:p>
        </p:txBody>
      </p:sp>
      <p:sp>
        <p:nvSpPr>
          <p:cNvPr id="34" name="Retângulo 33"/>
          <p:cNvSpPr/>
          <p:nvPr/>
        </p:nvSpPr>
        <p:spPr>
          <a:xfrm>
            <a:off x="1080320" y="31359834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1386204" y="31487249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Eletroforese em gel de </a:t>
            </a:r>
            <a:r>
              <a:rPr lang="pt-BR" sz="3200" b="1" dirty="0" err="1" smtClean="0"/>
              <a:t>agarose</a:t>
            </a:r>
            <a:endParaRPr lang="pt-BR" sz="3200" b="1" dirty="0" smtClean="0"/>
          </a:p>
          <a:p>
            <a:pPr algn="ctr"/>
            <a:r>
              <a:rPr lang="pt-BR" sz="3200" b="1" dirty="0" smtClean="0"/>
              <a:t>2,5%</a:t>
            </a:r>
            <a:endParaRPr lang="pt-BR" sz="3200" b="1" dirty="0"/>
          </a:p>
        </p:txBody>
      </p:sp>
      <p:sp>
        <p:nvSpPr>
          <p:cNvPr id="36" name="Retângulo 35"/>
          <p:cNvSpPr/>
          <p:nvPr/>
        </p:nvSpPr>
        <p:spPr>
          <a:xfrm>
            <a:off x="8137104" y="26961239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CaixaDeTexto 36"/>
          <p:cNvSpPr txBox="1"/>
          <p:nvPr/>
        </p:nvSpPr>
        <p:spPr>
          <a:xfrm>
            <a:off x="8442988" y="27088654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PCR (MY09/MY11) seguido de </a:t>
            </a:r>
            <a:r>
              <a:rPr lang="pt-BR" sz="3200" b="1" i="1" dirty="0" err="1" smtClean="0"/>
              <a:t>Nested</a:t>
            </a:r>
            <a:r>
              <a:rPr lang="pt-BR" sz="3200" b="1" i="1" dirty="0" smtClean="0"/>
              <a:t> </a:t>
            </a:r>
            <a:r>
              <a:rPr lang="pt-BR" sz="3200" b="1" dirty="0" smtClean="0"/>
              <a:t>PCR (GP5/GP6)</a:t>
            </a:r>
            <a:endParaRPr lang="pt-BR" sz="3200" b="1" dirty="0"/>
          </a:p>
        </p:txBody>
      </p:sp>
      <p:sp>
        <p:nvSpPr>
          <p:cNvPr id="38" name="Retângulo 37"/>
          <p:cNvSpPr/>
          <p:nvPr/>
        </p:nvSpPr>
        <p:spPr>
          <a:xfrm>
            <a:off x="8137104" y="29055578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CaixaDeTexto 38"/>
          <p:cNvSpPr txBox="1"/>
          <p:nvPr/>
        </p:nvSpPr>
        <p:spPr>
          <a:xfrm>
            <a:off x="8442988" y="29182993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Eletroforese em gel de </a:t>
            </a:r>
          </a:p>
          <a:p>
            <a:pPr algn="ctr"/>
            <a:r>
              <a:rPr lang="pt-BR" sz="3200" b="1" dirty="0" err="1" smtClean="0"/>
              <a:t>agarose</a:t>
            </a:r>
            <a:r>
              <a:rPr lang="pt-BR" sz="3200" b="1" dirty="0" smtClean="0"/>
              <a:t> 1,5%</a:t>
            </a:r>
            <a:endParaRPr lang="pt-BR" sz="3200" b="1" dirty="0"/>
          </a:p>
        </p:txBody>
      </p:sp>
      <p:sp>
        <p:nvSpPr>
          <p:cNvPr id="40" name="Retângulo 39"/>
          <p:cNvSpPr/>
          <p:nvPr/>
        </p:nvSpPr>
        <p:spPr>
          <a:xfrm>
            <a:off x="8137104" y="31359834"/>
            <a:ext cx="6264696" cy="133204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/>
          <p:cNvSpPr txBox="1"/>
          <p:nvPr/>
        </p:nvSpPr>
        <p:spPr>
          <a:xfrm>
            <a:off x="8442988" y="31487249"/>
            <a:ext cx="56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Análise dos resultados pelo programa Microsoft Excel 2003</a:t>
            </a:r>
            <a:endParaRPr lang="pt-BR" sz="3200" b="1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1008312" y="32907906"/>
            <a:ext cx="134654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 smtClean="0"/>
              <a:t>Figura 01: Fluxograma das etapas realizadas no Laboratório de Diagnóstico Molecular – CAM – UFAM; </a:t>
            </a:r>
            <a:endParaRPr lang="pt-BR" sz="2500" dirty="0"/>
          </a:p>
        </p:txBody>
      </p:sp>
      <p:sp>
        <p:nvSpPr>
          <p:cNvPr id="43" name="Seta para baixo 42"/>
          <p:cNvSpPr/>
          <p:nvPr/>
        </p:nvSpPr>
        <p:spPr>
          <a:xfrm>
            <a:off x="3708612" y="28443410"/>
            <a:ext cx="1008112" cy="504056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Seta para baixo 43"/>
          <p:cNvSpPr/>
          <p:nvPr/>
        </p:nvSpPr>
        <p:spPr>
          <a:xfrm>
            <a:off x="3708612" y="30603650"/>
            <a:ext cx="1008112" cy="504056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Seta para baixo 44"/>
          <p:cNvSpPr/>
          <p:nvPr/>
        </p:nvSpPr>
        <p:spPr>
          <a:xfrm>
            <a:off x="10765396" y="28443410"/>
            <a:ext cx="1008112" cy="504056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Seta para baixo 45"/>
          <p:cNvSpPr/>
          <p:nvPr/>
        </p:nvSpPr>
        <p:spPr>
          <a:xfrm>
            <a:off x="10765396" y="30603650"/>
            <a:ext cx="1008112" cy="504056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Seta para baixo 46"/>
          <p:cNvSpPr/>
          <p:nvPr/>
        </p:nvSpPr>
        <p:spPr>
          <a:xfrm rot="3179166">
            <a:off x="3859226" y="25577058"/>
            <a:ext cx="1008112" cy="131146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Seta para baixo 47"/>
          <p:cNvSpPr/>
          <p:nvPr/>
        </p:nvSpPr>
        <p:spPr>
          <a:xfrm rot="18420834" flipH="1">
            <a:off x="10692336" y="25560583"/>
            <a:ext cx="1008112" cy="131146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7" name="Picture 3" descr="C:\Users\ASCOM-001\Desktop\backup\UFAM-DESIGN\Desktop\Design-Luana\Logos\logo_ufam-01.png"/>
          <p:cNvPicPr>
            <a:picLocks noChangeAspect="1" noChangeArrowheads="1"/>
          </p:cNvPicPr>
          <p:nvPr/>
        </p:nvPicPr>
        <p:blipFill>
          <a:blip r:embed="rId3" cstate="print"/>
          <a:srcRect l="8103" t="13592" r="7122" b="12998"/>
          <a:stretch>
            <a:fillRect/>
          </a:stretch>
        </p:blipFill>
        <p:spPr bwMode="auto">
          <a:xfrm>
            <a:off x="3024536" y="33880114"/>
            <a:ext cx="1469725" cy="1800000"/>
          </a:xfrm>
          <a:prstGeom prst="rect">
            <a:avLst/>
          </a:prstGeom>
          <a:noFill/>
        </p:spPr>
      </p:pic>
      <p:sp>
        <p:nvSpPr>
          <p:cNvPr id="50" name="CaixaDeTexto 49"/>
          <p:cNvSpPr txBox="1"/>
          <p:nvPr/>
        </p:nvSpPr>
        <p:spPr>
          <a:xfrm>
            <a:off x="5105397" y="34503115"/>
            <a:ext cx="11594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rgbClr val="007033"/>
                </a:solidFill>
              </a:rPr>
              <a:t>Apoio</a:t>
            </a:r>
            <a:endParaRPr lang="pt-BR" sz="3000" b="1" dirty="0">
              <a:solidFill>
                <a:srgbClr val="007033"/>
              </a:solidFill>
            </a:endParaRPr>
          </a:p>
        </p:txBody>
      </p:sp>
      <p:sp>
        <p:nvSpPr>
          <p:cNvPr id="52" name="Retângulo 51"/>
          <p:cNvSpPr/>
          <p:nvPr/>
        </p:nvSpPr>
        <p:spPr>
          <a:xfrm>
            <a:off x="15193888" y="6526050"/>
            <a:ext cx="12529392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CaixaDeTexto 52"/>
          <p:cNvSpPr txBox="1"/>
          <p:nvPr/>
        </p:nvSpPr>
        <p:spPr>
          <a:xfrm>
            <a:off x="19932606" y="6622107"/>
            <a:ext cx="3123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RESULTADOS</a:t>
            </a:r>
            <a:endParaRPr lang="pt-BR" sz="4000" b="1" dirty="0"/>
          </a:p>
        </p:txBody>
      </p:sp>
      <p:sp>
        <p:nvSpPr>
          <p:cNvPr id="54" name="Retângulo 53"/>
          <p:cNvSpPr/>
          <p:nvPr/>
        </p:nvSpPr>
        <p:spPr>
          <a:xfrm>
            <a:off x="1080320" y="6526050"/>
            <a:ext cx="13393488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CaixaDeTexto 54"/>
          <p:cNvSpPr txBox="1"/>
          <p:nvPr/>
        </p:nvSpPr>
        <p:spPr>
          <a:xfrm>
            <a:off x="6215082" y="6613131"/>
            <a:ext cx="3123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/>
              <a:t>INTRODUÇÃO</a:t>
            </a:r>
            <a:endParaRPr lang="pt-BR" sz="4000" b="1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15193888" y="7561090"/>
            <a:ext cx="125293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dirty="0" smtClean="0"/>
              <a:t>Dentre as 31 amostras de pacientes apresentando casos de carcinoma </a:t>
            </a:r>
            <a:r>
              <a:rPr lang="pt-BR" sz="2500" dirty="0" err="1" smtClean="0"/>
              <a:t>epidermóide</a:t>
            </a:r>
            <a:r>
              <a:rPr lang="pt-BR" sz="2500" dirty="0" smtClean="0"/>
              <a:t> oral, 29% (9/31) amostras foram positivas para a presença de HPV.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5193888" y="13547294"/>
            <a:ext cx="12529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dirty="0" smtClean="0"/>
              <a:t>Figura 04. Perfil </a:t>
            </a:r>
            <a:r>
              <a:rPr lang="pt-BR" sz="2500" dirty="0" err="1" smtClean="0"/>
              <a:t>eletroforético</a:t>
            </a:r>
            <a:r>
              <a:rPr lang="pt-BR" sz="2500" dirty="0" smtClean="0"/>
              <a:t> em gel de </a:t>
            </a:r>
            <a:r>
              <a:rPr lang="pt-BR" sz="2500" dirty="0" err="1" smtClean="0"/>
              <a:t>agarose</a:t>
            </a:r>
            <a:r>
              <a:rPr lang="pt-BR" sz="2500" dirty="0" smtClean="0"/>
              <a:t> 1,5% evidenciando-se um fragmento de 150pb resultante da amplificação por </a:t>
            </a:r>
            <a:r>
              <a:rPr lang="pt-BR" sz="2500" i="1" dirty="0" err="1" smtClean="0"/>
              <a:t>Nested</a:t>
            </a:r>
            <a:r>
              <a:rPr lang="pt-BR" sz="2500" dirty="0" smtClean="0"/>
              <a:t> PCR do gene L1, a partir dos iniciadores GP5 e GP6, evidenciando nas reações C08, C09, C11, C17, C18, C19, C22, C27, C31/Marcador = 100 </a:t>
            </a:r>
            <a:r>
              <a:rPr lang="pt-BR" sz="2500" dirty="0" err="1" smtClean="0"/>
              <a:t>pb</a:t>
            </a:r>
            <a:r>
              <a:rPr lang="pt-BR" sz="2500" dirty="0" smtClean="0"/>
              <a:t>; C+ = Controle positivo; </a:t>
            </a:r>
            <a:r>
              <a:rPr lang="pt-BR" sz="2500" dirty="0" err="1" smtClean="0"/>
              <a:t>Br</a:t>
            </a:r>
            <a:r>
              <a:rPr lang="pt-BR" sz="2500" dirty="0" smtClean="0"/>
              <a:t> = Branco.</a:t>
            </a:r>
          </a:p>
        </p:txBody>
      </p:sp>
      <p:pic>
        <p:nvPicPr>
          <p:cNvPr id="1028" name="Picture 4" descr="C:\Users\ASCOM-001\Desktop\backup\UFAM-DESIGN\Desktop\Design-Luana\PROPESP\figura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32684" y="8569202"/>
            <a:ext cx="8051800" cy="4737100"/>
          </a:xfrm>
          <a:prstGeom prst="rect">
            <a:avLst/>
          </a:prstGeom>
          <a:noFill/>
        </p:spPr>
      </p:pic>
      <p:pic>
        <p:nvPicPr>
          <p:cNvPr id="1029" name="Picture 5" descr="C:\Users\ASCOM-001\Desktop\backup\UFAM-DESIGN\Desktop\Design-Luana\PROPESP\tabel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193888" y="15370646"/>
            <a:ext cx="12293600" cy="10033000"/>
          </a:xfrm>
          <a:prstGeom prst="rect">
            <a:avLst/>
          </a:prstGeom>
          <a:noFill/>
        </p:spPr>
      </p:pic>
      <p:sp>
        <p:nvSpPr>
          <p:cNvPr id="60" name="Retângulo 59"/>
          <p:cNvSpPr/>
          <p:nvPr/>
        </p:nvSpPr>
        <p:spPr>
          <a:xfrm>
            <a:off x="15193888" y="26031242"/>
            <a:ext cx="12529392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CaixaDeTexto 62"/>
          <p:cNvSpPr txBox="1"/>
          <p:nvPr/>
        </p:nvSpPr>
        <p:spPr>
          <a:xfrm>
            <a:off x="15193888" y="27075258"/>
            <a:ext cx="1252939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500" dirty="0" smtClean="0"/>
              <a:t> O presente estudo demonstrou uma frequência de HPV de 29% em amostras da mucosa oral de pacientes com Carcinoma de Células Escamosas Orais.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/>
              <a:t> </a:t>
            </a:r>
            <a:r>
              <a:rPr lang="pt-BR" sz="2500" dirty="0" smtClean="0"/>
              <a:t>A idade predominante entre as pacientes que apresentam positividade para HPV (n = 9) variou entre os 38 e 67 anos, relativo a uma média de idade de 56 anos.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 smtClean="0"/>
              <a:t> A população estudada apresentou o típico físico da epidemiologia do câncer bucal, sendo constituída principalmente por homens, acima de 90%, com média de idade superior a 59 anos, tabagistas e consumidores de álcool.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/>
              <a:t> </a:t>
            </a:r>
            <a:r>
              <a:rPr lang="pt-BR" sz="2500" dirty="0" smtClean="0"/>
              <a:t>Dentre os 9 casos com positividade para o HPV, 100% das amostras apresentam tamanho da lesão extensa.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/>
              <a:t> </a:t>
            </a:r>
            <a:r>
              <a:rPr lang="pt-BR" sz="2500" dirty="0" smtClean="0"/>
              <a:t>Dos 31 pacientes, observou-se que dos 9 casos de carcinoma de células escamosas oral com positividade para o HPV, 3 deles tinham lesões localizadas no dorso da língua, 2 casos no soalho bucal, outro no palato mole, seguido de casos no palato duro e no rebordo alveolar.</a:t>
            </a:r>
          </a:p>
          <a:p>
            <a:pPr algn="just">
              <a:buFont typeface="Arial" pitchFamily="34" charset="0"/>
              <a:buChar char="•"/>
            </a:pPr>
            <a:r>
              <a:rPr lang="pt-BR" sz="2500" dirty="0"/>
              <a:t> </a:t>
            </a:r>
            <a:r>
              <a:rPr lang="pt-BR" sz="2500" dirty="0" smtClean="0"/>
              <a:t>Dentre os pacientes com positividade para o HPV, 77,8$ dos casos trata-se de etilistas crônicos e fumantes com esse hábito há mais de 40 anos. </a:t>
            </a:r>
            <a:endParaRPr lang="pt-BR" sz="2500" dirty="0"/>
          </a:p>
        </p:txBody>
      </p:sp>
      <p:sp>
        <p:nvSpPr>
          <p:cNvPr id="64" name="Retângulo 63"/>
          <p:cNvSpPr/>
          <p:nvPr/>
        </p:nvSpPr>
        <p:spPr>
          <a:xfrm>
            <a:off x="15193888" y="32944011"/>
            <a:ext cx="12529392" cy="90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/>
          <p:cNvSpPr txBox="1"/>
          <p:nvPr/>
        </p:nvSpPr>
        <p:spPr>
          <a:xfrm>
            <a:off x="19896602" y="33040068"/>
            <a:ext cx="3123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REFERÊNCIAS</a:t>
            </a:r>
            <a:endParaRPr lang="pt-BR" sz="4000" b="1" dirty="0"/>
          </a:p>
        </p:txBody>
      </p:sp>
      <p:sp>
        <p:nvSpPr>
          <p:cNvPr id="67" name="CaixaDeTexto 66"/>
          <p:cNvSpPr txBox="1"/>
          <p:nvPr/>
        </p:nvSpPr>
        <p:spPr>
          <a:xfrm>
            <a:off x="15193888" y="33988026"/>
            <a:ext cx="12529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 smtClean="0"/>
              <a:t>BENEVIDES-SANTOS, </a:t>
            </a:r>
            <a:r>
              <a:rPr lang="pt-BR" sz="1800" dirty="0" err="1" smtClean="0"/>
              <a:t>P.S.</a:t>
            </a:r>
            <a:r>
              <a:rPr lang="pt-BR" sz="1800" dirty="0" smtClean="0"/>
              <a:t> </a:t>
            </a:r>
            <a:r>
              <a:rPr lang="pt-BR" sz="1800" dirty="0" err="1" smtClean="0"/>
              <a:t>et</a:t>
            </a:r>
            <a:r>
              <a:rPr lang="pt-BR" sz="1800" dirty="0" smtClean="0"/>
              <a:t> al., </a:t>
            </a:r>
            <a:r>
              <a:rPr lang="pt-BR" sz="1800" b="1" dirty="0" smtClean="0"/>
              <a:t>Frequência da infecção pelo Vírus do Papiloma Humano (HPV) em lesões de câncer bucal e sua relação com o </a:t>
            </a:r>
            <a:r>
              <a:rPr lang="pt-BR" sz="1800" b="1" dirty="0" err="1" smtClean="0"/>
              <a:t>polimorfome</a:t>
            </a:r>
            <a:r>
              <a:rPr lang="pt-BR" sz="1800" b="1" dirty="0" smtClean="0"/>
              <a:t> de cólon 72 de p53 em pacientes atendidos no Estado do Amazonas. </a:t>
            </a:r>
            <a:r>
              <a:rPr lang="pt-BR" sz="1800" dirty="0" smtClean="0"/>
              <a:t>Programa Multi-Institucional de Pós-Graduação em Biotecnologia, 2006 – AM CASTRO, </a:t>
            </a:r>
            <a:r>
              <a:rPr lang="pt-BR" sz="1800" dirty="0" err="1" smtClean="0"/>
              <a:t>T.P.G.</a:t>
            </a:r>
            <a:r>
              <a:rPr lang="pt-BR" sz="1800" dirty="0" smtClean="0"/>
              <a:t>; BUSSOLOTI FILHO, I. </a:t>
            </a:r>
            <a:r>
              <a:rPr lang="pt-BR" sz="1800" b="1" dirty="0" smtClean="0"/>
              <a:t>Prevalência do </a:t>
            </a:r>
            <a:r>
              <a:rPr lang="pt-BR" sz="1800" b="1" dirty="0" err="1" smtClean="0"/>
              <a:t>papilomavírus</a:t>
            </a:r>
            <a:r>
              <a:rPr lang="pt-BR" sz="1800" b="1" dirty="0" smtClean="0"/>
              <a:t> humano (HPV) na cavidade oral e na </a:t>
            </a:r>
            <a:r>
              <a:rPr lang="pt-BR" sz="1800" b="1" dirty="0" err="1" smtClean="0"/>
              <a:t>orolaringe</a:t>
            </a:r>
            <a:r>
              <a:rPr lang="pt-BR" sz="1800" b="1" dirty="0" smtClean="0"/>
              <a:t>. </a:t>
            </a:r>
            <a:r>
              <a:rPr lang="pt-BR" sz="1800" dirty="0" smtClean="0"/>
              <a:t>Rev. Bras. </a:t>
            </a:r>
            <a:r>
              <a:rPr lang="pt-BR" sz="1800" dirty="0" err="1" smtClean="0"/>
              <a:t>Otorrinolaringol</a:t>
            </a:r>
            <a:r>
              <a:rPr lang="pt-BR" sz="1800" dirty="0" smtClean="0"/>
              <a:t>. vol. 72 no. 2 São Paulo Mar/</a:t>
            </a:r>
            <a:r>
              <a:rPr lang="pt-BR" sz="1800" dirty="0" err="1" smtClean="0"/>
              <a:t>Apr</a:t>
            </a:r>
            <a:r>
              <a:rPr lang="pt-BR" sz="1800" dirty="0" smtClean="0"/>
              <a:t>, 2006.</a:t>
            </a:r>
          </a:p>
          <a:p>
            <a:pPr algn="just"/>
            <a:r>
              <a:rPr lang="pt-BR" sz="1800" dirty="0" smtClean="0"/>
              <a:t>HERRERO, R, </a:t>
            </a:r>
            <a:r>
              <a:rPr lang="pt-BR" sz="1800" dirty="0" err="1" smtClean="0"/>
              <a:t>et</a:t>
            </a:r>
            <a:r>
              <a:rPr lang="pt-BR" sz="1800" dirty="0" smtClean="0"/>
              <a:t> </a:t>
            </a:r>
            <a:r>
              <a:rPr lang="pt-BR" sz="1800" dirty="0" err="1" smtClean="0"/>
              <a:t>al</a:t>
            </a:r>
            <a:r>
              <a:rPr lang="pt-BR" sz="1800" dirty="0" smtClean="0"/>
              <a:t>, </a:t>
            </a:r>
            <a:r>
              <a:rPr lang="pt-BR" sz="1800" b="1" dirty="0" err="1" smtClean="0"/>
              <a:t>Human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Papillomavirus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and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head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and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neck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cancer</a:t>
            </a:r>
            <a:r>
              <a:rPr lang="pt-BR" sz="1800" b="1" dirty="0" smtClean="0"/>
              <a:t>: a system </a:t>
            </a:r>
            <a:r>
              <a:rPr lang="pt-BR" sz="1800" b="1" dirty="0" err="1" smtClean="0"/>
              <a:t>atic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review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and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meta-analysis</a:t>
            </a:r>
            <a:r>
              <a:rPr lang="pt-BR" sz="1800" b="1" dirty="0" smtClean="0"/>
              <a:t>. </a:t>
            </a:r>
            <a:r>
              <a:rPr lang="pt-BR" sz="1800" dirty="0" err="1" smtClean="0"/>
              <a:t>Clinical</a:t>
            </a:r>
            <a:r>
              <a:rPr lang="pt-BR" sz="1800" dirty="0" smtClean="0"/>
              <a:t> </a:t>
            </a:r>
            <a:r>
              <a:rPr lang="pt-BR" sz="1800" dirty="0" err="1" smtClean="0"/>
              <a:t>otolaryngology</a:t>
            </a:r>
            <a:r>
              <a:rPr lang="pt-BR" sz="1800" dirty="0" smtClean="0"/>
              <a:t> </a:t>
            </a:r>
            <a:r>
              <a:rPr lang="pt-BR" sz="1800" dirty="0" err="1" smtClean="0"/>
              <a:t>and</a:t>
            </a:r>
            <a:r>
              <a:rPr lang="pt-BR" sz="1800" dirty="0" smtClean="0"/>
              <a:t> </a:t>
            </a:r>
            <a:r>
              <a:rPr lang="pt-BR" sz="1800" dirty="0" err="1" smtClean="0"/>
              <a:t>allied</a:t>
            </a:r>
            <a:r>
              <a:rPr lang="pt-BR" sz="1800" dirty="0" smtClean="0"/>
              <a:t> </a:t>
            </a:r>
            <a:r>
              <a:rPr lang="pt-BR" sz="1800" dirty="0" err="1" smtClean="0"/>
              <a:t>sciences</a:t>
            </a:r>
            <a:r>
              <a:rPr lang="pt-BR" sz="1800" dirty="0" smtClean="0"/>
              <a:t>, Oxford, v. 31, n.4, p. 259-266, </a:t>
            </a:r>
            <a:r>
              <a:rPr lang="pt-BR" sz="1800" dirty="0" err="1" smtClean="0"/>
              <a:t>Aug</a:t>
            </a:r>
            <a:r>
              <a:rPr lang="pt-BR" sz="1800" dirty="0" smtClean="0"/>
              <a:t>. 2006.</a:t>
            </a:r>
            <a:endParaRPr lang="pt-BR" sz="1800" dirty="0"/>
          </a:p>
        </p:txBody>
      </p:sp>
      <p:pic>
        <p:nvPicPr>
          <p:cNvPr id="1030" name="Picture 6" descr="c:\Users\ASCOM-001\Desktop\backup\UFAM-DESIGN\Desktop\Design-Luana\Logos\fapea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64896" y="33880114"/>
            <a:ext cx="2100000" cy="1800000"/>
          </a:xfrm>
          <a:prstGeom prst="rect">
            <a:avLst/>
          </a:prstGeom>
          <a:noFill/>
        </p:spPr>
      </p:pic>
      <p:pic>
        <p:nvPicPr>
          <p:cNvPr id="1031" name="Picture 7" descr="c:\Users\ASCOM-001\Desktop\backup\UFAM-DESIGN\Desktop\Design-Luana\Logos\logo-cnpq.png"/>
          <p:cNvPicPr>
            <a:picLocks noChangeAspect="1" noChangeArrowheads="1"/>
          </p:cNvPicPr>
          <p:nvPr/>
        </p:nvPicPr>
        <p:blipFill>
          <a:blip r:embed="rId7" cstate="print"/>
          <a:srcRect l="39867" t="6507" r="7503" b="37233"/>
          <a:stretch>
            <a:fillRect/>
          </a:stretch>
        </p:blipFill>
        <p:spPr bwMode="auto">
          <a:xfrm>
            <a:off x="8929192" y="34150114"/>
            <a:ext cx="2835000" cy="1260000"/>
          </a:xfrm>
          <a:prstGeom prst="rect">
            <a:avLst/>
          </a:prstGeom>
          <a:noFill/>
        </p:spPr>
      </p:pic>
      <p:sp>
        <p:nvSpPr>
          <p:cNvPr id="58" name="CaixaDeTexto 57"/>
          <p:cNvSpPr txBox="1"/>
          <p:nvPr/>
        </p:nvSpPr>
        <p:spPr>
          <a:xfrm>
            <a:off x="18949401" y="26127299"/>
            <a:ext cx="5018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CONCLUSÃO</a:t>
            </a:r>
            <a:endParaRPr lang="pt-B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1533</Words>
  <Application>Microsoft Office PowerPoint</Application>
  <PresentationFormat>Personalizar</PresentationFormat>
  <Paragraphs>89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ASCOM-001</dc:creator>
  <cp:lastModifiedBy>ASCOM-001</cp:lastModifiedBy>
  <cp:revision>5</cp:revision>
  <dcterms:created xsi:type="dcterms:W3CDTF">2015-10-22T13:12:05Z</dcterms:created>
  <dcterms:modified xsi:type="dcterms:W3CDTF">2015-10-22T15:44:36Z</dcterms:modified>
</cp:coreProperties>
</file>